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8"/>
  </p:notesMasterIdLst>
  <p:sldIdLst>
    <p:sldId id="256" r:id="rId2"/>
    <p:sldId id="314" r:id="rId3"/>
    <p:sldId id="257" r:id="rId4"/>
    <p:sldId id="262" r:id="rId5"/>
    <p:sldId id="307" r:id="rId6"/>
    <p:sldId id="265" r:id="rId7"/>
    <p:sldId id="266" r:id="rId8"/>
    <p:sldId id="275" r:id="rId9"/>
    <p:sldId id="310" r:id="rId10"/>
    <p:sldId id="278" r:id="rId11"/>
    <p:sldId id="315" r:id="rId12"/>
    <p:sldId id="316" r:id="rId13"/>
    <p:sldId id="309" r:id="rId14"/>
    <p:sldId id="282" r:id="rId15"/>
    <p:sldId id="295" r:id="rId16"/>
    <p:sldId id="317" r:id="rId17"/>
    <p:sldId id="319" r:id="rId18"/>
    <p:sldId id="318" r:id="rId19"/>
    <p:sldId id="320" r:id="rId20"/>
    <p:sldId id="301" r:id="rId21"/>
    <p:sldId id="302" r:id="rId22"/>
    <p:sldId id="306" r:id="rId23"/>
    <p:sldId id="283" r:id="rId24"/>
    <p:sldId id="336" r:id="rId25"/>
    <p:sldId id="286" r:id="rId26"/>
    <p:sldId id="28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pan" initials="a" lastIdx="2" clrIdx="0">
    <p:extLst>
      <p:ext uri="{19B8F6BF-5375-455C-9EA6-DF929625EA0E}">
        <p15:presenceInfo xmlns:p15="http://schemas.microsoft.com/office/powerpoint/2012/main" userId="arp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14" autoAdjust="0"/>
    <p:restoredTop sz="94699" autoAdjust="0"/>
  </p:normalViewPr>
  <p:slideViewPr>
    <p:cSldViewPr snapToGrid="0">
      <p:cViewPr varScale="1">
        <p:scale>
          <a:sx n="68" d="100"/>
          <a:sy n="68" d="100"/>
        </p:scale>
        <p:origin x="76" y="1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5.jpeg>
</file>

<file path=ppt/media/image16.png>
</file>

<file path=ppt/media/image18.jpeg>
</file>

<file path=ppt/media/image19.png>
</file>

<file path=ppt/media/image2.jpeg>
</file>

<file path=ppt/media/image21.jpeg>
</file>

<file path=ppt/media/image23.jpeg>
</file>

<file path=ppt/media/image3.jpg>
</file>

<file path=ppt/media/image4.png>
</file>

<file path=ppt/media/image5.png>
</file>

<file path=ppt/media/image6.jpe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C538F6-C8AB-45FD-84A1-227E671A5622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33BDE6-C64C-41A1-A91F-1C3F53A162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9231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33BDE6-C64C-41A1-A91F-1C3F53A16272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5014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306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5997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7546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009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9500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659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181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201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7359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3114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2271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ACC95-C894-46C3-A9AC-9DF013A0F623}" type="datetimeFigureOut">
              <a:rPr lang="en-IN" smtClean="0"/>
              <a:t>13-07-2018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E9528-DCBF-4DFB-9908-C711A3E531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0780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158" y="2968465"/>
            <a:ext cx="11917478" cy="2387600"/>
          </a:xfrm>
        </p:spPr>
        <p:txBody>
          <a:bodyPr>
            <a:normAutofit fontScale="90000"/>
          </a:bodyPr>
          <a:lstStyle/>
          <a:p>
            <a:r>
              <a:rPr lang="en-IN" dirty="0"/>
              <a:t>Teasing out the multi-scale representational space of cross-modal speech perception:  </a:t>
            </a:r>
            <a:r>
              <a:rPr lang="en-IN" dirty="0" smtClean="0"/>
              <a:t>mechanisms</a:t>
            </a:r>
            <a:r>
              <a:rPr lang="en-IN" dirty="0"/>
              <a:t/>
            </a:r>
            <a:br>
              <a:rPr lang="en-IN" dirty="0"/>
            </a:br>
            <a:r>
              <a:rPr lang="en-IN" dirty="0"/>
              <a:t>  </a:t>
            </a:r>
          </a:p>
        </p:txBody>
      </p:sp>
      <p:sp>
        <p:nvSpPr>
          <p:cNvPr id="4" name="Subtitle 3"/>
          <p:cNvSpPr txBox="1">
            <a:spLocks/>
          </p:cNvSpPr>
          <p:nvPr/>
        </p:nvSpPr>
        <p:spPr>
          <a:xfrm>
            <a:off x="2876497" y="5265884"/>
            <a:ext cx="6400800" cy="175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/>
              <a:t>Arpan Banerjee</a:t>
            </a:r>
          </a:p>
          <a:p>
            <a:r>
              <a:rPr lang="en-US" sz="3600" b="1" dirty="0" smtClean="0"/>
              <a:t>Cognitive Brain Dynamics Lab</a:t>
            </a:r>
            <a:endParaRPr lang="en-US" sz="3600" b="1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2934" y="247428"/>
            <a:ext cx="1686326" cy="1668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841720" cy="119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790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184" y="4285930"/>
            <a:ext cx="1597304" cy="1113163"/>
          </a:xfrm>
          <a:prstGeom prst="rect">
            <a:avLst/>
          </a:prstGeom>
        </p:spPr>
      </p:pic>
      <p:sp>
        <p:nvSpPr>
          <p:cNvPr id="14" name="CustomShape 12"/>
          <p:cNvSpPr/>
          <p:nvPr/>
        </p:nvSpPr>
        <p:spPr>
          <a:xfrm flipV="1">
            <a:off x="7222558" y="4233387"/>
            <a:ext cx="273050" cy="414338"/>
          </a:xfrm>
          <a:prstGeom prst="straightConnector1">
            <a:avLst/>
          </a:prstGeom>
          <a:noFill/>
          <a:ln>
            <a:solidFill>
              <a:srgbClr val="03BD03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9120" y="4257209"/>
            <a:ext cx="1691860" cy="1162796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7644" y="4221753"/>
            <a:ext cx="1698592" cy="124808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5442" y="4198224"/>
            <a:ext cx="1587193" cy="122817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64487" y="4201488"/>
            <a:ext cx="1594635" cy="1173049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622" y="4221163"/>
            <a:ext cx="1619080" cy="10844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1" y="304800"/>
            <a:ext cx="9662109" cy="1066800"/>
          </a:xfrm>
        </p:spPr>
        <p:txBody>
          <a:bodyPr>
            <a:noAutofit/>
          </a:bodyPr>
          <a:lstStyle/>
          <a:p>
            <a:r>
              <a:rPr lang="en-US" sz="2800" b="1" dirty="0" smtClean="0"/>
              <a:t>Representation of cross-modal perception</a:t>
            </a:r>
            <a:endParaRPr lang="en-US" sz="2800" b="1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947" y="1143001"/>
            <a:ext cx="4731563" cy="253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ustomShape 1"/>
          <p:cNvSpPr/>
          <p:nvPr/>
        </p:nvSpPr>
        <p:spPr>
          <a:xfrm>
            <a:off x="1609224" y="3756026"/>
            <a:ext cx="8927661" cy="5175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defRPr/>
            </a:pPr>
            <a:r>
              <a:rPr lang="en-US" sz="2400" u="sng" dirty="0">
                <a:latin typeface="Calibri"/>
              </a:rPr>
              <a:t>Brain Activation &gt; Rest (p&lt;0.01) </a:t>
            </a:r>
            <a:r>
              <a:rPr lang="en-US" sz="2400" u="sng" dirty="0" smtClean="0">
                <a:latin typeface="Calibri"/>
              </a:rPr>
              <a:t>FDR corrected </a:t>
            </a:r>
            <a:r>
              <a:rPr lang="en-US" sz="2400" u="sng" dirty="0">
                <a:latin typeface="Calibri"/>
              </a:rPr>
              <a:t>(fMRI data, </a:t>
            </a:r>
            <a:r>
              <a:rPr lang="en-US" sz="2400" u="sng" dirty="0" smtClean="0">
                <a:latin typeface="Calibri"/>
              </a:rPr>
              <a:t>34 </a:t>
            </a:r>
            <a:r>
              <a:rPr lang="en-US" sz="2400" u="sng" dirty="0">
                <a:latin typeface="Calibri"/>
              </a:rPr>
              <a:t>human volunteers)</a:t>
            </a:r>
            <a:endParaRPr sz="2400" dirty="0"/>
          </a:p>
        </p:txBody>
      </p:sp>
      <p:sp>
        <p:nvSpPr>
          <p:cNvPr id="12" name="CustomShape 10"/>
          <p:cNvSpPr/>
          <p:nvPr/>
        </p:nvSpPr>
        <p:spPr>
          <a:xfrm>
            <a:off x="6334511" y="4754353"/>
            <a:ext cx="304800" cy="228600"/>
          </a:xfrm>
          <a:prstGeom prst="ellipse">
            <a:avLst/>
          </a:prstGeom>
          <a:noFill/>
          <a:ln>
            <a:solidFill>
              <a:srgbClr val="03BD0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" name="CustomShape 11"/>
          <p:cNvSpPr/>
          <p:nvPr/>
        </p:nvSpPr>
        <p:spPr>
          <a:xfrm>
            <a:off x="6987638" y="4734879"/>
            <a:ext cx="234920" cy="207456"/>
          </a:xfrm>
          <a:prstGeom prst="ellipse">
            <a:avLst/>
          </a:prstGeom>
          <a:noFill/>
          <a:ln>
            <a:solidFill>
              <a:srgbClr val="03BD0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" name="CustomShape 13"/>
          <p:cNvSpPr/>
          <p:nvPr/>
        </p:nvSpPr>
        <p:spPr>
          <a:xfrm flipV="1">
            <a:off x="6464053" y="4409125"/>
            <a:ext cx="45719" cy="345229"/>
          </a:xfrm>
          <a:prstGeom prst="straightConnector1">
            <a:avLst/>
          </a:prstGeom>
          <a:noFill/>
          <a:ln>
            <a:solidFill>
              <a:srgbClr val="03BD03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" name="CustomShape 16"/>
          <p:cNvSpPr/>
          <p:nvPr/>
        </p:nvSpPr>
        <p:spPr>
          <a:xfrm>
            <a:off x="6140230" y="4038601"/>
            <a:ext cx="1066800" cy="3651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defRPr/>
            </a:pPr>
            <a:r>
              <a:rPr lang="en-US" sz="2000" dirty="0">
                <a:latin typeface="Calibri"/>
              </a:rPr>
              <a:t>IFG</a:t>
            </a:r>
            <a:endParaRPr sz="2000" dirty="0"/>
          </a:p>
        </p:txBody>
      </p:sp>
      <p:sp>
        <p:nvSpPr>
          <p:cNvPr id="19" name="CustomShape 17"/>
          <p:cNvSpPr/>
          <p:nvPr/>
        </p:nvSpPr>
        <p:spPr>
          <a:xfrm>
            <a:off x="7437785" y="4038600"/>
            <a:ext cx="566737" cy="2349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defRPr/>
            </a:pPr>
            <a:r>
              <a:rPr lang="en-US" sz="2000" dirty="0" err="1">
                <a:latin typeface="Calibri"/>
              </a:rPr>
              <a:t>pSTS</a:t>
            </a:r>
            <a:endParaRPr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1807989" y="1884054"/>
            <a:ext cx="12888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Behavior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742787" y="5787816"/>
            <a:ext cx="88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Result: More activity in pSTS only when lags are 0 </a:t>
            </a:r>
            <a:r>
              <a:rPr lang="en-US" dirty="0" smtClean="0">
                <a:solidFill>
                  <a:srgbClr val="FF0000"/>
                </a:solidFill>
              </a:rPr>
              <a:t>to 150ms</a:t>
            </a:r>
            <a:r>
              <a:rPr lang="en-US" dirty="0">
                <a:solidFill>
                  <a:srgbClr val="FF0000"/>
                </a:solidFill>
              </a:rPr>
              <a:t>, along with increase in connectivity between IPL, pSTS and IFG </a:t>
            </a:r>
          </a:p>
        </p:txBody>
      </p:sp>
      <p:sp>
        <p:nvSpPr>
          <p:cNvPr id="22" name="CustomShape 3"/>
          <p:cNvSpPr/>
          <p:nvPr/>
        </p:nvSpPr>
        <p:spPr>
          <a:xfrm>
            <a:off x="1016124" y="5407209"/>
            <a:ext cx="1049338" cy="363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defRPr/>
            </a:pPr>
            <a:r>
              <a:rPr lang="en-US" dirty="0">
                <a:latin typeface="Calibri"/>
              </a:rPr>
              <a:t>Lag(-300)</a:t>
            </a:r>
            <a:endParaRPr dirty="0"/>
          </a:p>
        </p:txBody>
      </p:sp>
      <p:sp>
        <p:nvSpPr>
          <p:cNvPr id="23" name="CustomShape 4"/>
          <p:cNvSpPr/>
          <p:nvPr/>
        </p:nvSpPr>
        <p:spPr>
          <a:xfrm>
            <a:off x="2572134" y="5407209"/>
            <a:ext cx="1049338" cy="3651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defRPr/>
            </a:pPr>
            <a:r>
              <a:rPr lang="en-US" dirty="0">
                <a:latin typeface="Calibri"/>
              </a:rPr>
              <a:t>Lag(-150)</a:t>
            </a:r>
            <a:endParaRPr dirty="0"/>
          </a:p>
        </p:txBody>
      </p:sp>
      <p:sp>
        <p:nvSpPr>
          <p:cNvPr id="24" name="CustomShape 5"/>
          <p:cNvSpPr/>
          <p:nvPr/>
        </p:nvSpPr>
        <p:spPr>
          <a:xfrm>
            <a:off x="4294294" y="5407209"/>
            <a:ext cx="747713" cy="363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defRPr/>
            </a:pPr>
            <a:r>
              <a:rPr lang="en-US" dirty="0">
                <a:latin typeface="Calibri"/>
              </a:rPr>
              <a:t>Lag(0)</a:t>
            </a:r>
            <a:endParaRPr dirty="0"/>
          </a:p>
        </p:txBody>
      </p:sp>
      <p:sp>
        <p:nvSpPr>
          <p:cNvPr id="25" name="CustomShape 6"/>
          <p:cNvSpPr/>
          <p:nvPr/>
        </p:nvSpPr>
        <p:spPr>
          <a:xfrm>
            <a:off x="6286886" y="5407209"/>
            <a:ext cx="979487" cy="3651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defRPr/>
            </a:pPr>
            <a:r>
              <a:rPr lang="en-US" dirty="0">
                <a:latin typeface="Calibri"/>
              </a:rPr>
              <a:t>Lag(150)</a:t>
            </a:r>
            <a:endParaRPr dirty="0"/>
          </a:p>
        </p:txBody>
      </p:sp>
      <p:sp>
        <p:nvSpPr>
          <p:cNvPr id="26" name="CustomShape 7"/>
          <p:cNvSpPr/>
          <p:nvPr/>
        </p:nvSpPr>
        <p:spPr>
          <a:xfrm>
            <a:off x="8031729" y="5407209"/>
            <a:ext cx="979488" cy="3651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defRPr/>
            </a:pPr>
            <a:r>
              <a:rPr lang="en-US" dirty="0">
                <a:latin typeface="Calibri"/>
              </a:rPr>
              <a:t>Lag(300)</a:t>
            </a:r>
            <a:endParaRPr dirty="0"/>
          </a:p>
        </p:txBody>
      </p:sp>
      <p:sp>
        <p:nvSpPr>
          <p:cNvPr id="27" name="CustomShape 8"/>
          <p:cNvSpPr/>
          <p:nvPr/>
        </p:nvSpPr>
        <p:spPr>
          <a:xfrm>
            <a:off x="9785088" y="5407209"/>
            <a:ext cx="979487" cy="3635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defRPr/>
            </a:pPr>
            <a:r>
              <a:rPr lang="en-US" dirty="0">
                <a:latin typeface="Calibri"/>
              </a:rPr>
              <a:t>Lag(450)</a:t>
            </a:r>
            <a:endParaRPr dirty="0"/>
          </a:p>
        </p:txBody>
      </p:sp>
      <p:sp>
        <p:nvSpPr>
          <p:cNvPr id="28" name="TextBox 27"/>
          <p:cNvSpPr txBox="1"/>
          <p:nvPr/>
        </p:nvSpPr>
        <p:spPr>
          <a:xfrm>
            <a:off x="6405999" y="6326425"/>
            <a:ext cx="44178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Mukherjee, </a:t>
            </a:r>
            <a:r>
              <a:rPr lang="en-US" sz="1400" dirty="0" err="1"/>
              <a:t>Raghunathan</a:t>
            </a:r>
            <a:r>
              <a:rPr lang="en-US" sz="1400" dirty="0"/>
              <a:t> &amp; Banerjee (in prep)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985510" y="2081252"/>
            <a:ext cx="2514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Illusory perception is</a:t>
            </a:r>
          </a:p>
          <a:p>
            <a:pPr algn="just"/>
            <a:r>
              <a:rPr lang="en-US" dirty="0"/>
              <a:t>mostly reported 0 &amp;</a:t>
            </a:r>
          </a:p>
          <a:p>
            <a:pPr algn="just"/>
            <a:r>
              <a:rPr lang="en-US" dirty="0"/>
              <a:t>150ms lagged videos</a:t>
            </a:r>
          </a:p>
        </p:txBody>
      </p:sp>
    </p:spTree>
    <p:extLst>
      <p:ext uri="{BB962C8B-B14F-4D97-AF65-F5344CB8AC3E}">
        <p14:creationId xmlns:p14="http://schemas.microsoft.com/office/powerpoint/2010/main" val="2032566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0434"/>
            <a:ext cx="10515600" cy="968869"/>
          </a:xfrm>
        </p:spPr>
        <p:txBody>
          <a:bodyPr/>
          <a:lstStyle/>
          <a:p>
            <a:r>
              <a:rPr lang="en-IN" b="1" dirty="0" smtClean="0"/>
              <a:t>Representation of   cross-modal perception</a:t>
            </a:r>
            <a:endParaRPr lang="en-IN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928" y="1084612"/>
            <a:ext cx="7481542" cy="552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7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Key observations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 smtClean="0"/>
              <a:t>Activation in posterior superior temporal sulcus (pSTS), inferior frontal gyrus (IFG), auditory cortex and V5 increases with temporal congruency of audio-visual stimulus.</a:t>
            </a:r>
          </a:p>
          <a:p>
            <a:endParaRPr lang="en-IN" dirty="0"/>
          </a:p>
          <a:p>
            <a:r>
              <a:rPr lang="en-IN" dirty="0" smtClean="0"/>
              <a:t>When blocks were sorted according to perceptual categorization as maximal illusory, minimal illusory, pSTS, SPL activations were observed in Max /ta</a:t>
            </a:r>
          </a:p>
          <a:p>
            <a:endParaRPr lang="en-IN" dirty="0"/>
          </a:p>
          <a:p>
            <a:r>
              <a:rPr lang="en-IN" dirty="0" smtClean="0"/>
              <a:t>We hypothesize cross-modal perception is exclusively facilitated by a network pSTS, SPL and higher order visual and auditory areas that may not be necessarily activated by cross-modal stimuli. 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1261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Large scale network dynamics of cross-modal perception: EEG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57400" y="4473964"/>
            <a:ext cx="10515600" cy="1124468"/>
          </a:xfrm>
        </p:spPr>
        <p:txBody>
          <a:bodyPr/>
          <a:lstStyle/>
          <a:p>
            <a:r>
              <a:rPr lang="en-IN" dirty="0" smtClean="0"/>
              <a:t>25 healthy normal humans , right handed and bilingual</a:t>
            </a:r>
          </a:p>
          <a:p>
            <a:r>
              <a:rPr lang="en-IN" dirty="0" smtClean="0"/>
              <a:t>No history of imapaired auditory processing/ neurological disorders</a:t>
            </a:r>
            <a:endParaRPr lang="en-IN" dirty="0"/>
          </a:p>
        </p:txBody>
      </p:sp>
      <p:pic>
        <p:nvPicPr>
          <p:cNvPr id="4" name="Picture 6" descr="eeg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07462" y="1692192"/>
            <a:ext cx="2171439" cy="2554634"/>
          </a:xfrm>
          <a:prstGeom prst="rect">
            <a:avLst/>
          </a:prstGeom>
          <a:noFill/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499" y="1690688"/>
            <a:ext cx="4036006" cy="255613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077200" y="6107140"/>
            <a:ext cx="41148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Kumar et. al </a:t>
            </a:r>
            <a:r>
              <a:rPr lang="en-US" sz="1600" i="1" dirty="0" smtClean="0"/>
              <a:t>Frontiers in Psychology </a:t>
            </a:r>
            <a:r>
              <a:rPr lang="en-US" sz="1600" dirty="0" smtClean="0"/>
              <a:t>(2016)</a:t>
            </a:r>
          </a:p>
          <a:p>
            <a:r>
              <a:rPr lang="en-US" sz="1600" dirty="0" smtClean="0"/>
              <a:t>Kumar et. al </a:t>
            </a:r>
            <a:r>
              <a:rPr lang="en-US" sz="1600" i="1" dirty="0" smtClean="0"/>
              <a:t>Multsensory Res </a:t>
            </a:r>
            <a:r>
              <a:rPr lang="en-US" sz="1600" dirty="0" smtClean="0"/>
              <a:t>(2017)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77" t="60616" r="15814" b="4147"/>
          <a:stretch/>
        </p:blipFill>
        <p:spPr>
          <a:xfrm>
            <a:off x="85535" y="3236957"/>
            <a:ext cx="1863007" cy="301888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298315"/>
            <a:ext cx="1779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G. Vinodh Kumar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0003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698" y="304800"/>
            <a:ext cx="11413376" cy="990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Results: Behavior , 15 frequent and 10 rare perceivers</a:t>
            </a:r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429" y="1145984"/>
            <a:ext cx="9154665" cy="51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60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8229600" cy="944562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Coherence: Spectral representation of neuronal coordination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474891"/>
            <a:ext cx="8229600" cy="4525963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Coherence is an estimator of the brain network</a:t>
            </a:r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  <a:p>
            <a:pPr algn="just"/>
            <a:endParaRPr lang="en-US" sz="2400" dirty="0"/>
          </a:p>
        </p:txBody>
      </p:sp>
      <p:pic>
        <p:nvPicPr>
          <p:cNvPr id="4098" name="Picture 2" descr="C:\Users\NightCrawler\Desktop\IITD\coherenc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90800" y="2362200"/>
            <a:ext cx="3352800" cy="1375672"/>
          </a:xfrm>
          <a:prstGeom prst="rect">
            <a:avLst/>
          </a:prstGeom>
          <a:noFill/>
        </p:spPr>
      </p:pic>
      <p:grpSp>
        <p:nvGrpSpPr>
          <p:cNvPr id="5" name="Group 4"/>
          <p:cNvGrpSpPr/>
          <p:nvPr/>
        </p:nvGrpSpPr>
        <p:grpSpPr>
          <a:xfrm>
            <a:off x="6825286" y="1981200"/>
            <a:ext cx="2471115" cy="2209800"/>
            <a:chOff x="5301285" y="1981200"/>
            <a:chExt cx="2471115" cy="2209800"/>
          </a:xfrm>
        </p:grpSpPr>
        <p:pic>
          <p:nvPicPr>
            <p:cNvPr id="6146" name="Picture 2" descr="D:\CBL\Posters\IMRF\eeg map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01285" y="1981200"/>
              <a:ext cx="2471115" cy="2209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Oval 3"/>
            <p:cNvSpPr/>
            <p:nvPr/>
          </p:nvSpPr>
          <p:spPr>
            <a:xfrm>
              <a:off x="6096000" y="2514600"/>
              <a:ext cx="304800" cy="381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6291943" y="2627882"/>
              <a:ext cx="838200" cy="91643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6400800" y="2704082"/>
              <a:ext cx="6858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5791200" y="2705100"/>
              <a:ext cx="457200" cy="34493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6324600" y="2362200"/>
              <a:ext cx="419100" cy="23745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6313714" y="2856129"/>
              <a:ext cx="429986" cy="91643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5943600" y="2627882"/>
              <a:ext cx="304800" cy="7620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/>
            <p:cNvSpPr/>
            <p:nvPr/>
          </p:nvSpPr>
          <p:spPr>
            <a:xfrm>
              <a:off x="7130143" y="2935736"/>
              <a:ext cx="304800" cy="3810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6945086" y="2704082"/>
              <a:ext cx="342900" cy="328607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6787243" y="3126236"/>
              <a:ext cx="500743" cy="611636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5943600" y="3126236"/>
              <a:ext cx="1338943" cy="305818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endCxn id="28" idx="6"/>
            </p:cNvCxnSpPr>
            <p:nvPr/>
          </p:nvCxnSpPr>
          <p:spPr>
            <a:xfrm>
              <a:off x="5791200" y="3126236"/>
              <a:ext cx="1643743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4979" r="3358" b="22631"/>
          <a:stretch/>
        </p:blipFill>
        <p:spPr>
          <a:xfrm>
            <a:off x="1159503" y="4234980"/>
            <a:ext cx="10270497" cy="223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731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121229" y="1077686"/>
            <a:ext cx="8338458" cy="5780314"/>
            <a:chOff x="23926800" y="12649434"/>
            <a:chExt cx="9739527" cy="6171966"/>
          </a:xfrm>
        </p:grpSpPr>
        <p:pic>
          <p:nvPicPr>
            <p:cNvPr id="5" name="Picture 16" descr="D:\CBL\Posters\Sfn2017\Empdata_PerNP_Coherence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22" t="2416" r="9375"/>
            <a:stretch/>
          </p:blipFill>
          <p:spPr bwMode="auto">
            <a:xfrm>
              <a:off x="23926800" y="12649434"/>
              <a:ext cx="9739527" cy="61719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27491270" y="17678400"/>
              <a:ext cx="1159930" cy="304800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7491270" y="15773400"/>
              <a:ext cx="1159930" cy="304800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7491270" y="13868400"/>
              <a:ext cx="1159930" cy="304800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2273128" y="17907000"/>
              <a:ext cx="1178672" cy="152400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2232600" y="16017240"/>
              <a:ext cx="1159930" cy="152400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2243185" y="14173200"/>
              <a:ext cx="1159930" cy="152400"/>
            </a:xfrm>
            <a:prstGeom prst="rect">
              <a:avLst/>
            </a:prstGeom>
            <a:solidFill>
              <a:schemeClr val="bg1">
                <a:lumMod val="65000"/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1368877" y="292675"/>
            <a:ext cx="75942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15 </a:t>
            </a:r>
            <a:r>
              <a:rPr lang="en-US" sz="2400" dirty="0" smtClean="0"/>
              <a:t>frequent perceivers                                  </a:t>
            </a:r>
            <a:r>
              <a:rPr lang="en-US" sz="2400" dirty="0"/>
              <a:t>10 rare perceivers</a:t>
            </a:r>
            <a:endParaRPr lang="en-IN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9459687" y="2862943"/>
            <a:ext cx="25299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Alpha coherence peak 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absent in rare perceivers</a:t>
            </a:r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17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65125"/>
            <a:ext cx="11125200" cy="1325563"/>
          </a:xfrm>
        </p:spPr>
        <p:txBody>
          <a:bodyPr/>
          <a:lstStyle/>
          <a:p>
            <a:r>
              <a:rPr lang="en-IN" dirty="0" smtClean="0"/>
              <a:t>Within frequent perceivers </a:t>
            </a:r>
            <a:br>
              <a:rPr lang="en-IN" dirty="0" smtClean="0"/>
            </a:br>
            <a:r>
              <a:rPr lang="en-IN" dirty="0" smtClean="0"/>
              <a:t>(Inter-trial variability)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6183086" cy="4351338"/>
          </a:xfrm>
        </p:spPr>
        <p:txBody>
          <a:bodyPr/>
          <a:lstStyle/>
          <a:p>
            <a:r>
              <a:rPr lang="en-IN" dirty="0" smtClean="0"/>
              <a:t>0 lag has broadband gamma coherence getting increased along with a decrease in alpha coherence</a:t>
            </a:r>
          </a:p>
          <a:p>
            <a:endParaRPr lang="en-IN" dirty="0"/>
          </a:p>
          <a:p>
            <a:r>
              <a:rPr lang="en-IN" dirty="0" smtClean="0"/>
              <a:t>In 450 and -450 ms lag broadband increase in gamma coherence was absoer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7499" y="163286"/>
            <a:ext cx="3112644" cy="651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65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 smtClean="0">
                <a:latin typeface="+mn-lt"/>
                <a:ea typeface="+mn-ea"/>
                <a:cs typeface="+mn-cs"/>
              </a:rPr>
              <a:t>Source localization in frequent and rare perceivers</a:t>
            </a:r>
            <a:endParaRPr lang="en-IN" sz="3600" b="1" dirty="0">
              <a:latin typeface="+mn-lt"/>
              <a:ea typeface="+mn-ea"/>
              <a:cs typeface="+mn-cs"/>
            </a:endParaRPr>
          </a:p>
        </p:txBody>
      </p:sp>
      <p:pic>
        <p:nvPicPr>
          <p:cNvPr id="4" name="Picture 2" descr="D:\CBL\Posters\Lab meeting\Vinodh_14_09_2017\Timeseries_Sources_Zta(1301timepoints)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4" t="15998" r="3595" b="20981"/>
          <a:stretch/>
        </p:blipFill>
        <p:spPr bwMode="auto">
          <a:xfrm>
            <a:off x="1187950" y="1930174"/>
            <a:ext cx="9632449" cy="3620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9486" y="5889171"/>
            <a:ext cx="1173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Cortical locations  where source power ta/pa  significantly higher. Surprisingly distribution were identical for frequent and rare perceivers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492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Interim summary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Inter-trial and inter group variability may originate from two different cortical oscillations</a:t>
            </a:r>
          </a:p>
          <a:p>
            <a:endParaRPr lang="en-IN" dirty="0"/>
          </a:p>
          <a:p>
            <a:r>
              <a:rPr lang="en-IN" dirty="0" smtClean="0"/>
              <a:t>Several areas observed in fMRI could also be found out by source localization to create a etwork model.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784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8323" y="0"/>
            <a:ext cx="10515600" cy="964911"/>
          </a:xfrm>
        </p:spPr>
        <p:txBody>
          <a:bodyPr/>
          <a:lstStyle/>
          <a:p>
            <a:pPr algn="ctr"/>
            <a:r>
              <a:rPr lang="en-IN" b="1" dirty="0" smtClean="0"/>
              <a:t>Cognitive Brain Dynamics Lab</a:t>
            </a:r>
            <a:endParaRPr lang="en-IN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" t="7031" b="6545"/>
          <a:stretch/>
        </p:blipFill>
        <p:spPr>
          <a:xfrm>
            <a:off x="1564178" y="864524"/>
            <a:ext cx="9080269" cy="592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83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22657"/>
            <a:ext cx="3211286" cy="22379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III. </a:t>
            </a:r>
            <a:r>
              <a:rPr lang="en-IN" dirty="0"/>
              <a:t>D</a:t>
            </a:r>
            <a:r>
              <a:rPr lang="en-IN" dirty="0" smtClean="0"/>
              <a:t>etailed model of cross-modal perception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8028" y="2203572"/>
            <a:ext cx="3722412" cy="2793975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5524500" y="3343275"/>
            <a:ext cx="1152525" cy="952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stomShape 12"/>
          <p:cNvSpPr/>
          <p:nvPr/>
        </p:nvSpPr>
        <p:spPr>
          <a:xfrm flipV="1">
            <a:off x="2677861" y="2525485"/>
            <a:ext cx="947081" cy="933467"/>
          </a:xfrm>
          <a:prstGeom prst="straightConnector1">
            <a:avLst/>
          </a:prstGeom>
          <a:noFill/>
          <a:ln w="19050">
            <a:solidFill>
              <a:srgbClr val="92D050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IN" dirty="0"/>
          </a:p>
        </p:txBody>
      </p:sp>
      <p:sp>
        <p:nvSpPr>
          <p:cNvPr id="10" name="CustomShape 10"/>
          <p:cNvSpPr/>
          <p:nvPr/>
        </p:nvSpPr>
        <p:spPr>
          <a:xfrm>
            <a:off x="2428584" y="3480724"/>
            <a:ext cx="304800" cy="228600"/>
          </a:xfrm>
          <a:prstGeom prst="ellipse">
            <a:avLst/>
          </a:prstGeom>
          <a:noFill/>
          <a:ln w="19050">
            <a:solidFill>
              <a:srgbClr val="92D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" name="CustomShape 10"/>
          <p:cNvSpPr/>
          <p:nvPr/>
        </p:nvSpPr>
        <p:spPr>
          <a:xfrm>
            <a:off x="2733384" y="3507346"/>
            <a:ext cx="304800" cy="228600"/>
          </a:xfrm>
          <a:prstGeom prst="ellipse">
            <a:avLst/>
          </a:prstGeom>
          <a:noFill/>
          <a:ln w="19050">
            <a:solidFill>
              <a:srgbClr val="92D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" name="CustomShape 12"/>
          <p:cNvSpPr/>
          <p:nvPr/>
        </p:nvSpPr>
        <p:spPr>
          <a:xfrm flipV="1">
            <a:off x="2911264" y="2933114"/>
            <a:ext cx="1219225" cy="628666"/>
          </a:xfrm>
          <a:prstGeom prst="straightConnector1">
            <a:avLst/>
          </a:prstGeom>
          <a:noFill/>
          <a:ln w="19050">
            <a:solidFill>
              <a:srgbClr val="92D050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3656320" y="2237991"/>
            <a:ext cx="1632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Auditory cortex</a:t>
            </a:r>
            <a:endParaRPr lang="en-IN" dirty="0"/>
          </a:p>
        </p:txBody>
      </p:sp>
      <p:sp>
        <p:nvSpPr>
          <p:cNvPr id="13" name="TextBox 12"/>
          <p:cNvSpPr txBox="1"/>
          <p:nvPr/>
        </p:nvSpPr>
        <p:spPr>
          <a:xfrm>
            <a:off x="4118947" y="2807552"/>
            <a:ext cx="627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pSTS</a:t>
            </a:r>
            <a:endParaRPr lang="en-IN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19" t="33313" r="78910" b="47004"/>
          <a:stretch/>
        </p:blipFill>
        <p:spPr>
          <a:xfrm>
            <a:off x="10221686" y="4446927"/>
            <a:ext cx="1480457" cy="19739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320231" y="6488668"/>
            <a:ext cx="1283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Shrey Dutta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61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976" y="275478"/>
            <a:ext cx="11273118" cy="1325563"/>
          </a:xfrm>
        </p:spPr>
        <p:txBody>
          <a:bodyPr/>
          <a:lstStyle/>
          <a:p>
            <a:r>
              <a:rPr lang="en-IN" dirty="0" smtClean="0"/>
              <a:t>Large-scale model of multisensory of perception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174172" y="3583189"/>
            <a:ext cx="2362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Kumar, Dutta  et al (in</a:t>
            </a:r>
          </a:p>
          <a:p>
            <a:r>
              <a:rPr lang="en-IN" dirty="0" smtClean="0"/>
              <a:t> progress)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971" y="1143762"/>
            <a:ext cx="9347527" cy="571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1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728" y="230654"/>
            <a:ext cx="11165541" cy="1325563"/>
          </a:xfrm>
        </p:spPr>
        <p:txBody>
          <a:bodyPr/>
          <a:lstStyle/>
          <a:p>
            <a:r>
              <a:rPr lang="en-IN" dirty="0" smtClean="0"/>
              <a:t>Predicting the neural dynamics of rare perceivers</a:t>
            </a:r>
            <a:endParaRPr lang="en-IN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r="1191"/>
          <a:stretch/>
        </p:blipFill>
        <p:spPr>
          <a:xfrm>
            <a:off x="1625574" y="1121229"/>
            <a:ext cx="8705848" cy="549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33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1325563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4284"/>
            <a:ext cx="10515600" cy="537303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Dynamic framework of multisensory experience that captures biophysically realistic functional connectivity and environmental constraints as key mediators of perceptual experience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Multimodal (EEG/MRI) and multi-level representation (segregation/ integration/ coherence of EEG signals) of perceptual experience in the brain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Whole-brain analysis techniques give insights to the representational space of multisensory perception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Interactions between fast and slow time-scale systems are crucial in multisensory integration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09385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Summary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886" y="1857375"/>
            <a:ext cx="8847364" cy="4876800"/>
          </a:xfrm>
        </p:spPr>
        <p:txBody>
          <a:bodyPr>
            <a:normAutofit/>
          </a:bodyPr>
          <a:lstStyle/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dirty="0" smtClean="0"/>
              <a:t>Cross-modal perception in speech</a:t>
            </a:r>
            <a:endParaRPr lang="en-US" dirty="0"/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dirty="0" smtClean="0"/>
              <a:t>Spatio-temporal localization of cross-modal perception</a:t>
            </a: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dirty="0" smtClean="0"/>
              <a:t>Computational model of underlying network dynamics </a:t>
            </a:r>
          </a:p>
        </p:txBody>
      </p:sp>
    </p:spTree>
    <p:extLst>
      <p:ext uri="{BB962C8B-B14F-4D97-AF65-F5344CB8AC3E}">
        <p14:creationId xmlns:p14="http://schemas.microsoft.com/office/powerpoint/2010/main" val="83255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Funding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Department of Biotechnology (</a:t>
            </a:r>
            <a:r>
              <a:rPr lang="en-IN" dirty="0" err="1" smtClean="0"/>
              <a:t>Ramalingaswami</a:t>
            </a:r>
            <a:r>
              <a:rPr lang="en-IN" dirty="0" smtClean="0"/>
              <a:t> &amp; IYBA)</a:t>
            </a:r>
          </a:p>
          <a:p>
            <a:endParaRPr lang="en-IN" dirty="0"/>
          </a:p>
          <a:p>
            <a:r>
              <a:rPr lang="en-IN" dirty="0" smtClean="0"/>
              <a:t>Department of Science and Technology (CSRI)</a:t>
            </a:r>
          </a:p>
          <a:p>
            <a:endParaRPr lang="en-IN" dirty="0"/>
          </a:p>
          <a:p>
            <a:r>
              <a:rPr lang="en-IN" dirty="0" smtClean="0"/>
              <a:t>Science Education and Research Board (SERB)</a:t>
            </a:r>
          </a:p>
          <a:p>
            <a:endParaRPr lang="en-IN" dirty="0"/>
          </a:p>
          <a:p>
            <a:r>
              <a:rPr lang="en-IN" dirty="0" smtClean="0"/>
              <a:t>NBRC Core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2718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25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Overview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886" y="1857375"/>
            <a:ext cx="8847364" cy="4876800"/>
          </a:xfrm>
        </p:spPr>
        <p:txBody>
          <a:bodyPr>
            <a:normAutofit/>
          </a:bodyPr>
          <a:lstStyle/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dirty="0" smtClean="0"/>
              <a:t>Cross-modal perception in speech</a:t>
            </a:r>
            <a:endParaRPr lang="en-US" dirty="0"/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dirty="0" smtClean="0"/>
              <a:t>Spatio-temporal localization of cross-modal perception</a:t>
            </a: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n-US" dirty="0" smtClean="0"/>
              <a:t>Computational model of underlying network </a:t>
            </a:r>
            <a:r>
              <a:rPr lang="en-US" dirty="0" smtClean="0"/>
              <a:t>dynamics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42298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I. Speech perception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524001"/>
            <a:ext cx="8458200" cy="5029199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Most fundamental mode of human communication (before Facebook!) which is affected in brain injuries (stroke), spectrum disorders</a:t>
            </a:r>
          </a:p>
          <a:p>
            <a:endParaRPr lang="en-US" dirty="0"/>
          </a:p>
          <a:p>
            <a:r>
              <a:rPr lang="en-US" dirty="0" smtClean="0"/>
              <a:t>Animal models are hard to construct</a:t>
            </a:r>
          </a:p>
          <a:p>
            <a:endParaRPr lang="en-US" dirty="0"/>
          </a:p>
          <a:p>
            <a:r>
              <a:rPr lang="en-US" b="1" dirty="0" smtClean="0">
                <a:solidFill>
                  <a:srgbClr val="FF0000"/>
                </a:solidFill>
              </a:rPr>
              <a:t>Key question: What is the representational space that processes the acts of listening and speaking?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184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Cross-modal perception in speech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934200" y="6401582"/>
            <a:ext cx="2937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McGurk and McDonald, 1976</a:t>
            </a:r>
          </a:p>
        </p:txBody>
      </p:sp>
      <p:pic>
        <p:nvPicPr>
          <p:cNvPr id="3" name="The-McGurk-effec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10632" y="1524000"/>
            <a:ext cx="6285768" cy="471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259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Behavior</a:t>
            </a:r>
            <a:r>
              <a:rPr lang="en-IN" dirty="0" smtClean="0"/>
              <a:t> as a function of time lags</a:t>
            </a:r>
            <a:endParaRPr lang="en-IN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997" y="1374864"/>
            <a:ext cx="9688722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646895" y="2438499"/>
            <a:ext cx="25147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Illusory perception is</a:t>
            </a:r>
          </a:p>
          <a:p>
            <a:pPr algn="just"/>
            <a:r>
              <a:rPr lang="en-US" dirty="0"/>
              <a:t>mostly reported 0 &amp;</a:t>
            </a:r>
          </a:p>
          <a:p>
            <a:pPr algn="just"/>
            <a:r>
              <a:rPr lang="en-US" dirty="0"/>
              <a:t>150ms lagged videos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4800" y="5956300"/>
            <a:ext cx="25288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Munhall, 1996</a:t>
            </a:r>
          </a:p>
          <a:p>
            <a:r>
              <a:rPr lang="en-IN" dirty="0" smtClean="0"/>
              <a:t>Thakur et al (2016)</a:t>
            </a:r>
            <a:endParaRPr lang="en-IN" dirty="0"/>
          </a:p>
          <a:p>
            <a:r>
              <a:rPr lang="en-IN" dirty="0" smtClean="0"/>
              <a:t>Mukherjee et al (in prep)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6990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Points to conceptualize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Multiple senses interact to give rise to perception, sometimes illusory.</a:t>
            </a:r>
          </a:p>
          <a:p>
            <a:endParaRPr lang="en-IN" dirty="0" smtClean="0"/>
          </a:p>
          <a:p>
            <a:r>
              <a:rPr lang="en-IN" dirty="0" smtClean="0"/>
              <a:t>Ecological (environmental) contexts give rise to stability and instability of perception, e.g. variation with AV lags</a:t>
            </a:r>
          </a:p>
          <a:p>
            <a:endParaRPr lang="en-IN" dirty="0"/>
          </a:p>
          <a:p>
            <a:r>
              <a:rPr lang="en-IN" dirty="0" smtClean="0"/>
              <a:t>What are the minimum requirements of a multisensory experience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863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286" y="365125"/>
            <a:ext cx="11865428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II. Spatiotemporal localization of speech perception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753" y="4311044"/>
            <a:ext cx="1601367" cy="201772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11150" y="6338600"/>
            <a:ext cx="2384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Abhishek Mukherjee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45" t="60616" r="16861" b="13764"/>
          <a:stretch/>
        </p:blipFill>
        <p:spPr>
          <a:xfrm>
            <a:off x="10232572" y="4311044"/>
            <a:ext cx="1544261" cy="20759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96710" y="6374371"/>
            <a:ext cx="1779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 smtClean="0"/>
              <a:t>G. Vinodh Kumar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1152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Spatial boundaries of perceptual networks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4258" y="1825625"/>
            <a:ext cx="5069541" cy="4351338"/>
          </a:xfrm>
        </p:spPr>
        <p:txBody>
          <a:bodyPr/>
          <a:lstStyle/>
          <a:p>
            <a:r>
              <a:rPr lang="en-IN" dirty="0" smtClean="0"/>
              <a:t>fMRI of 55 human subjects</a:t>
            </a:r>
          </a:p>
          <a:p>
            <a:endParaRPr lang="en-IN" dirty="0"/>
          </a:p>
          <a:p>
            <a:r>
              <a:rPr lang="en-IN" dirty="0" smtClean="0"/>
              <a:t>3T scanner at NBRC, Manesar</a:t>
            </a:r>
          </a:p>
          <a:p>
            <a:endParaRPr lang="en-IN" dirty="0"/>
          </a:p>
          <a:p>
            <a:r>
              <a:rPr lang="en-IN" dirty="0" smtClean="0"/>
              <a:t>Right handed healthy normals, bilingual population</a:t>
            </a:r>
            <a:endParaRPr lang="en-IN" dirty="0"/>
          </a:p>
        </p:txBody>
      </p:sp>
      <p:pic>
        <p:nvPicPr>
          <p:cNvPr id="4" name="Picture 3" descr="Achieva3Tnbrc1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82"/>
          <a:stretch>
            <a:fillRect/>
          </a:stretch>
        </p:blipFill>
        <p:spPr bwMode="auto">
          <a:xfrm>
            <a:off x="1214519" y="1825625"/>
            <a:ext cx="4029834" cy="3875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2896" y="4692044"/>
            <a:ext cx="1601367" cy="20177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07293" y="6719600"/>
            <a:ext cx="2384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Abhishek Mukherjee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864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5391</TotalTime>
  <Words>708</Words>
  <Application>Microsoft Office PowerPoint</Application>
  <PresentationFormat>Widescreen</PresentationFormat>
  <Paragraphs>121</Paragraphs>
  <Slides>26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Teasing out the multi-scale representational space of cross-modal speech perception:  mechanisms   </vt:lpstr>
      <vt:lpstr>Cognitive Brain Dynamics Lab</vt:lpstr>
      <vt:lpstr>Overview</vt:lpstr>
      <vt:lpstr>I. Speech perception</vt:lpstr>
      <vt:lpstr>Cross-modal perception in speech</vt:lpstr>
      <vt:lpstr>Behavior as a function of time lags</vt:lpstr>
      <vt:lpstr>Points to conceptualize</vt:lpstr>
      <vt:lpstr>II. Spatiotemporal localization of speech perception</vt:lpstr>
      <vt:lpstr>Spatial boundaries of perceptual networks</vt:lpstr>
      <vt:lpstr>Representation of cross-modal perception</vt:lpstr>
      <vt:lpstr>Representation of   cross-modal perception</vt:lpstr>
      <vt:lpstr>Key observations</vt:lpstr>
      <vt:lpstr>Large scale network dynamics of cross-modal perception: EEG</vt:lpstr>
      <vt:lpstr>Results: Behavior , 15 frequent and 10 rare perceivers</vt:lpstr>
      <vt:lpstr>Coherence: Spectral representation of neuronal coordination </vt:lpstr>
      <vt:lpstr>PowerPoint Presentation</vt:lpstr>
      <vt:lpstr>Within frequent perceivers  (Inter-trial variability)</vt:lpstr>
      <vt:lpstr>Source localization in frequent and rare perceivers</vt:lpstr>
      <vt:lpstr>Interim summary</vt:lpstr>
      <vt:lpstr>III. Detailed model of cross-modal perception</vt:lpstr>
      <vt:lpstr>Large-scale model of multisensory of perception</vt:lpstr>
      <vt:lpstr>Predicting the neural dynamics of rare perceivers</vt:lpstr>
      <vt:lpstr>Summary</vt:lpstr>
      <vt:lpstr>Summary</vt:lpstr>
      <vt:lpstr>Funding</vt:lpstr>
      <vt:lpstr>THANK YOU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Multi-scale correlates of multisensory perception</dc:title>
  <dc:creator>arpan</dc:creator>
  <cp:lastModifiedBy>Arpan Banerjee</cp:lastModifiedBy>
  <cp:revision>218</cp:revision>
  <dcterms:created xsi:type="dcterms:W3CDTF">2016-06-20T08:27:47Z</dcterms:created>
  <dcterms:modified xsi:type="dcterms:W3CDTF">2018-07-13T07:08:37Z</dcterms:modified>
</cp:coreProperties>
</file>

<file path=docProps/thumbnail.jpeg>
</file>